
<file path=[Content_Types].xml><?xml version="1.0" encoding="utf-8"?>
<Types xmlns="http://schemas.openxmlformats.org/package/2006/content-types">
  <Default Extension="gif" ContentType="image/gif"/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9" r:id="rId5"/>
    <p:sldId id="259" r:id="rId6"/>
    <p:sldId id="260" r:id="rId7"/>
    <p:sldId id="261" r:id="rId8"/>
    <p:sldId id="310" r:id="rId9"/>
    <p:sldId id="262" r:id="rId10"/>
    <p:sldId id="263" r:id="rId11"/>
    <p:sldId id="264" r:id="rId12"/>
    <p:sldId id="265" r:id="rId13"/>
    <p:sldId id="266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16ED-B0A3-0CF9-0A3F-CB7269409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C8E04-DF10-D1C2-C6CD-1527FE923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53EB-28D8-2E15-E31F-0EF200B6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0532-524F-00E3-D44C-1F195471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C61A-CE75-277B-D3E9-E8E2D903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190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A6E9-0929-D085-BD76-EF6C521B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4D733-C60E-668E-CFA8-6D069CC97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541E-7534-8685-6E7D-87D4CA5B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5F6D4-10D7-8244-E5F4-EFB31EB8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EE76A-AF95-F411-B369-F0DD972D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771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F66DE-1089-E2A9-B54D-431F4483F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644F-6FA2-5CA9-04C7-DB4410D2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8DBA-6F0B-CD92-A419-0B9C1411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B50C-80BA-6321-8A3F-11648F2D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CE0B-72E5-060B-2F3D-CEA8339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985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0E8F-400B-4C94-FD49-8E44A9F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4578-8060-3D23-75F8-E35DD046C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7E5D-6C51-8AF7-E8E8-9EBEDEEA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C2B2D-9638-01C5-A1A1-B949BBE7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2186-383C-5A17-043F-0CF940EB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147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BE75-67FB-500C-1FE2-2C0BA28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554A-62D0-456E-857D-7439CF26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B25F3-88C2-9613-AD0D-10D1CAE2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157C-06D5-99B8-1F1A-46B2096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29FB-13DD-0D8F-6F9F-5B57759A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024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D4D9-EA3C-35E1-674B-26C894B6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EED9-DE3B-D7D9-C942-8D3B79EF6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6F26C-03FC-50C8-5951-8BC2F8D6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1EE8C-D14E-2351-82DA-EF915F1B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6DB8-0299-B518-02F0-A4FF7DF4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63E6-2AE9-9314-D9F9-75527F62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68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F0D-CB7D-62E9-BC4F-3583498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A312-1D6B-2DDE-4B57-EF20CE9F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97AF-8789-C752-6EFE-4B8A57BDC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8856-C11B-493D-5F94-8383E12AC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CF1E8-6897-7316-ED73-0B9016C74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4CD78-3A3C-1DA6-7201-595759E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04059-E7BD-E498-B6B0-C982C1E3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39E01-72EA-E0C5-5575-715834EA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547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D99E-155E-BE98-4EB4-4263A047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5EC1-2DF9-F626-7F7C-CB862A0C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E08AB-6742-2EB1-B604-5E539FFE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5ED4-7443-53BE-B169-851D4A1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518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481A7-3086-1F27-6CA2-99B82B13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FD65B-2C80-061B-AC3A-E4BD7566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98C6C-99B2-2FC8-3BFA-E00B385D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248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6F64-3129-2B9E-B10F-44C4276D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C4B8-3E94-9BAE-357B-C6AE863B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46EA7-5AF7-42B0-3ACE-B2432AB32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3EA95-7875-159F-B88A-0884573A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1DCC-EFFC-1619-EE78-CD07D57C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28F0B-679D-4297-E8A9-6D293B1E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927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1584-5505-30BA-3C3D-06596280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3D0C1-DA98-0AF5-1A83-BE16D0BE9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1FA3F-6BF6-2803-661C-903F4B150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422F1-3DCE-6998-A6D3-388F6B6C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AEEC6-04EE-D010-69EA-CAB9236B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BDE3-4F8B-27CB-539A-B0B6014C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92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73EE1-1827-DD69-9358-D0AEC6DF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1F9C-63DA-04E6-7424-4677336A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5444-90B8-29D7-DC5E-AEBD7703A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26112-F535-417B-ADEB-7D3B1FF34702}" type="datetimeFigureOut">
              <a:rPr lang="en-IE" smtClean="0"/>
              <a:t>31/10/2023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4A64C-FA31-4B38-7690-A1C0708F5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1218-1C2F-D646-5BFF-4CA4AAF4F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26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how-car-technology-has-changed-over-time-and-what-we-can-expect-to-see-in-the-futur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inc.com/ece-expertise/vehicle-ecu-design-and-development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lifornia_license_plate_ANPR.pn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20-platform.blogspot.com/2014/04/tricking-traffic-radars.html" TargetMode="External"/><Relationship Id="rId4" Type="http://schemas.openxmlformats.org/officeDocument/2006/relationships/image" Target="../media/image22.jpe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i.com/index.php/Raspberry_Pi_night_vision_camera_adjustable-focus_module_ER-001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Raspberry-Pi-Arduino-Serial-Communication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rduino-mkr-wifi-101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lectronicamade.com/raspberry-pi-2-modelo-b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ug.io/blog/2019/09/raspberry-pi-4-review-benchmark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0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microcontroller-pn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jpralves.net/post/2021/03/11/arduino-watering-system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roalfieri.it/elettronica/mkr1010-e-ink-epd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compute-module-4-pcie-nvme-support-released-2021/rpi-4/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-electronics.org/arduino-mkr-wifi-1010/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svgsilh.com/image/29762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E0D69-E731-22BC-F50B-6931B2EA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IE" sz="4200" b="1" dirty="0"/>
              <a:t>Single Board Computers</a:t>
            </a:r>
            <a:br>
              <a:rPr lang="en-IE" sz="4200" dirty="0"/>
            </a:br>
            <a:r>
              <a:rPr lang="en-IE" sz="4200" dirty="0"/>
              <a:t>vs</a:t>
            </a:r>
            <a:br>
              <a:rPr lang="en-IE" sz="4200" dirty="0"/>
            </a:br>
            <a:r>
              <a:rPr lang="en-IE" sz="4200" b="1" dirty="0"/>
              <a:t>Microcontrollers</a:t>
            </a:r>
          </a:p>
        </p:txBody>
      </p:sp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681BC7FF-230C-30CC-80E0-C3489FF5F7BD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8" y="4645152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IE" dirty="0"/>
              <a:t>Frank Walsh </a:t>
            </a:r>
          </a:p>
          <a:p>
            <a:pPr algn="l"/>
            <a:r>
              <a:rPr lang="en-IE" dirty="0"/>
              <a:t>2023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aspberry and computer parts fighting with swords&#10;&#10;Description automatically generated">
            <a:extLst>
              <a:ext uri="{FF2B5EF4-FFF2-40B4-BE49-F238E27FC236}">
                <a16:creationId xmlns:a16="http://schemas.microsoft.com/office/drawing/2014/main" id="{EF20F806-404C-9FB2-211C-62669CFD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BCC9-0191-4346-6750-0C4D04B9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3F-5C25-07EE-F768-88B456CC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E" sz="1400" b="1"/>
              <a:t>Anti-lock Braking System (ABS)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ABS is a safety anti-skid braking system that prevents the wheels from “locking up” during braking, which helps the driver maintain control.</a:t>
            </a:r>
          </a:p>
          <a:p>
            <a:r>
              <a:rPr lang="en-GB" sz="1400" b="1">
                <a:latin typeface="Söhne"/>
              </a:rPr>
              <a:t>How it works:</a:t>
            </a:r>
          </a:p>
          <a:p>
            <a:pPr lvl="1"/>
            <a:r>
              <a:rPr lang="en-GB" sz="1400"/>
              <a:t>Wheel Speed Sensors constantly measure the speed of each wheel and send this data to the ABS controller.</a:t>
            </a:r>
          </a:p>
          <a:p>
            <a:pPr lvl="1"/>
            <a:r>
              <a:rPr lang="en-GB" sz="1400"/>
              <a:t>ABS Controller processes the wheel speed data and determines if a wheel is about to lock up.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If the </a:t>
            </a:r>
            <a:r>
              <a:rPr lang="en-GB" sz="1400"/>
              <a:t>ABS Controller</a:t>
            </a:r>
            <a:r>
              <a:rPr lang="en-GB" sz="1400" b="0" i="0">
                <a:effectLst/>
                <a:latin typeface="Söhne"/>
              </a:rPr>
              <a:t> detects a wheel is about to lock, it decreases the pressure to the brake until the wheel starts moving again. </a:t>
            </a:r>
          </a:p>
          <a:p>
            <a:r>
              <a:rPr lang="en-GB" sz="1400" b="1" i="0">
                <a:effectLst/>
                <a:latin typeface="Söhne"/>
              </a:rPr>
              <a:t>Safety Critical System: Has to Work Always, Has to be Reliable, Has to be Fast, Can’t be waiting around for processor timeslot</a:t>
            </a:r>
          </a:p>
          <a:p>
            <a:pPr lvl="1"/>
            <a:endParaRPr lang="en-IE" sz="1400"/>
          </a:p>
        </p:txBody>
      </p:sp>
      <p:pic>
        <p:nvPicPr>
          <p:cNvPr id="5" name="Picture 4" descr="A diagram of a car accident&#10;&#10;Description automatically generated">
            <a:extLst>
              <a:ext uri="{FF2B5EF4-FFF2-40B4-BE49-F238E27FC236}">
                <a16:creationId xmlns:a16="http://schemas.microsoft.com/office/drawing/2014/main" id="{8E5DA6C0-1FB2-35A7-52FF-72B730D9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07814-6205-456E-B9C6-C1D501D19A88}"/>
              </a:ext>
            </a:extLst>
          </p:cNvPr>
          <p:cNvSpPr txBox="1"/>
          <p:nvPr/>
        </p:nvSpPr>
        <p:spPr>
          <a:xfrm>
            <a:off x="8614875" y="5895072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technofaq.org/posts/2020/08/how-car-technology-has-changed-over-time-and-what-we-can-expect-to-see-in-the-fut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2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301A9-2304-DD0B-6145-E1A2B71F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29ED-9796-8597-BF49-30327771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ABS controller needs to operate in real-time. </a:t>
            </a:r>
          </a:p>
          <a:p>
            <a:r>
              <a:rPr lang="en-GB" sz="2000" dirty="0"/>
              <a:t>When a driver steps on the brake pedal, the ABS must instantly assess and react to wheel slip conditions to prevent skids</a:t>
            </a:r>
          </a:p>
          <a:p>
            <a:r>
              <a:rPr lang="en-GB" sz="2000" dirty="0"/>
              <a:t>A delay in processing could reduce the effectiveness of the ABS, leading to potential accidents.</a:t>
            </a:r>
          </a:p>
          <a:p>
            <a:r>
              <a:rPr lang="en-GB" sz="2000" b="1" dirty="0"/>
              <a:t>Microcontroller</a:t>
            </a:r>
            <a:r>
              <a:rPr lang="en-GB" sz="2000" dirty="0"/>
              <a:t> is the best option here and are used extensively in the automotive industry where safety, performance, and reliability are critical.(Incorporated into ECUs(electronic control units)</a:t>
            </a:r>
            <a:endParaRPr lang="en-IE" sz="2000" dirty="0"/>
          </a:p>
        </p:txBody>
      </p:sp>
      <p:pic>
        <p:nvPicPr>
          <p:cNvPr id="7" name="Picture 6" descr="A close-up of a vehicle control unit&#10;&#10;Description automatically generated">
            <a:extLst>
              <a:ext uri="{FF2B5EF4-FFF2-40B4-BE49-F238E27FC236}">
                <a16:creationId xmlns:a16="http://schemas.microsoft.com/office/drawing/2014/main" id="{B5E4ADF8-0AED-1819-A163-F4392C5D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1538" y="4083406"/>
            <a:ext cx="4108229" cy="212600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FFEA2C-6EE0-BBD8-B235-65DE9167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1" y="1633220"/>
            <a:ext cx="42386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195B9-B6E0-A8C9-CDB3-5F6EC2D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sz="34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0786-9B91-7748-BFE9-57607520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sz="1500" b="0" i="0">
                <a:effectLst/>
                <a:latin typeface="Söhne"/>
              </a:rPr>
              <a:t>LPR systems automate the process of identifying a vehicle's license plate to manage access, billing,  security….</a:t>
            </a:r>
          </a:p>
          <a:p>
            <a:r>
              <a:rPr lang="en-GB" sz="1500" b="1" i="0">
                <a:effectLst/>
                <a:latin typeface="Söhne"/>
              </a:rPr>
              <a:t>Capture: </a:t>
            </a:r>
            <a:r>
              <a:rPr lang="en-GB" sz="1500" b="0" i="0">
                <a:effectLst/>
                <a:latin typeface="Söhne"/>
              </a:rPr>
              <a:t>Cameras take pictures of vehicles' as they come and go.</a:t>
            </a:r>
          </a:p>
          <a:p>
            <a:r>
              <a:rPr lang="en-GB" sz="1500" b="1"/>
              <a:t>Image Processing: </a:t>
            </a:r>
            <a:r>
              <a:rPr lang="en-GB" sz="1500" b="0" i="0">
                <a:effectLst/>
                <a:latin typeface="Söhne"/>
              </a:rPr>
              <a:t>The system processes these images to enhance clarity, adjust lighting, and prepare the image for plate extraction.</a:t>
            </a:r>
          </a:p>
          <a:p>
            <a:r>
              <a:rPr lang="en-GB" sz="1500" b="1"/>
              <a:t>Plate Extraction: </a:t>
            </a:r>
            <a:r>
              <a:rPr lang="en-GB" sz="1500"/>
              <a:t>Program identify the rectangular region of the image containing the license plate.</a:t>
            </a:r>
          </a:p>
          <a:p>
            <a:r>
              <a:rPr lang="en-GB" sz="1500" b="1"/>
              <a:t>Optical Character Recognition: </a:t>
            </a:r>
            <a:r>
              <a:rPr lang="en-GB" sz="1500"/>
              <a:t>The system then processes this extracted portion to recognise and read the characters on the license plate.</a:t>
            </a:r>
          </a:p>
          <a:p>
            <a:r>
              <a:rPr lang="en-GB" sz="1500" b="1"/>
              <a:t>Database: </a:t>
            </a:r>
            <a:r>
              <a:rPr lang="en-GB" sz="1500"/>
              <a:t>The licence plate number is used to query/update a DB</a:t>
            </a:r>
            <a:endParaRPr lang="en-IE" sz="15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31238-80D3-BDC5-63B1-47FF481C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64" r="711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C0C79-947A-2AF3-1039-BA52BCAE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845" r="20166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FE558-3464-81DD-BAF9-A3E7E88023CA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h20-platform.blogspot.com/2014/04/tricking-traffic-rada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535B-C0A2-14CE-EBC6-F8AA09EABC17}"/>
              </a:ext>
            </a:extLst>
          </p:cNvPr>
          <p:cNvSpPr txBox="1"/>
          <p:nvPr/>
        </p:nvSpPr>
        <p:spPr>
          <a:xfrm>
            <a:off x="755239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mons.wikimedia.org/wiki/File:California_license_plate_ANPR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8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877C6-DD2D-CAB9-8700-62E1117A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4600"/>
              <a:t>Example Use Case2: Licence Plate Recognition (LPR)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36A9-827A-7E24-AE12-25BC04EE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A lot of computationally expensive processing here (image processing). May need a lot of CPU power and memory.</a:t>
            </a:r>
          </a:p>
          <a:p>
            <a:r>
              <a:rPr lang="en-IE" sz="2200" dirty="0"/>
              <a:t>Short period to acquire, process and recognise licence plate is acceptable.</a:t>
            </a:r>
          </a:p>
          <a:p>
            <a:r>
              <a:rPr lang="en-IE" sz="2200" dirty="0"/>
              <a:t>Quick, but not </a:t>
            </a:r>
            <a:r>
              <a:rPr lang="en-GB" sz="2200" b="0" i="0" dirty="0">
                <a:effectLst/>
                <a:latin typeface="Söhne"/>
              </a:rPr>
              <a:t>exact real-time processing, is OK. </a:t>
            </a:r>
            <a:endParaRPr lang="en-IE" sz="2200" b="0" i="0" dirty="0">
              <a:effectLst/>
              <a:latin typeface="Söhne"/>
            </a:endParaRPr>
          </a:p>
          <a:p>
            <a:r>
              <a:rPr lang="en-IE" sz="2200" dirty="0">
                <a:latin typeface="Söhne"/>
              </a:rPr>
              <a:t>Nobody will be hurt if it fails – not safety critical.</a:t>
            </a:r>
          </a:p>
          <a:p>
            <a:r>
              <a:rPr lang="en-IE" sz="2200" dirty="0">
                <a:latin typeface="Söhne"/>
              </a:rPr>
              <a:t>A networked/connected </a:t>
            </a:r>
            <a:r>
              <a:rPr lang="en-IE" sz="2200" b="1" dirty="0">
                <a:latin typeface="Söhne"/>
              </a:rPr>
              <a:t>Single Board Computer </a:t>
            </a:r>
            <a:r>
              <a:rPr lang="en-IE" sz="2200" dirty="0">
                <a:latin typeface="Söhne"/>
              </a:rPr>
              <a:t>connected to Camera is a viable option here. </a:t>
            </a:r>
          </a:p>
          <a:p>
            <a:endParaRPr lang="en-IE" sz="2200" dirty="0">
              <a:latin typeface="Söhne"/>
            </a:endParaRPr>
          </a:p>
          <a:p>
            <a:endParaRPr lang="en-GB" sz="22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8A05B-7DBC-165D-35A8-416831C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43" y="1967985"/>
            <a:ext cx="3370623" cy="337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4072A-FCD6-0543-41D1-8AA2107E5C61}"/>
              </a:ext>
            </a:extLst>
          </p:cNvPr>
          <p:cNvSpPr txBox="1"/>
          <p:nvPr/>
        </p:nvSpPr>
        <p:spPr>
          <a:xfrm>
            <a:off x="7600943" y="7661179"/>
            <a:ext cx="3370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3" tooltip="https://wiki.52pi.com/index.php/Raspberry_Pi_night_vision_camera_adjustable-focus_module_ER-0016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4" tooltip="https://creativecommons.org/licenses/by-nc-sa/3.0/"/>
              </a:rPr>
              <a:t>CC BY-SA-NC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0331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4D5-8FED-4009-8EDA-113AEF6F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 dirty="0"/>
              <a:t>Can you use both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EC7-5A0C-ED5B-661C-D9028C81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Yep! If you want</a:t>
            </a:r>
          </a:p>
          <a:p>
            <a:r>
              <a:rPr lang="en-IE" sz="2200" dirty="0"/>
              <a:t>Why?</a:t>
            </a:r>
          </a:p>
          <a:p>
            <a:pPr lvl="1"/>
            <a:r>
              <a:rPr lang="en-IE" sz="2200" dirty="0"/>
              <a:t>Microcontrollers are reliable, real-time and interface well with sensors (</a:t>
            </a:r>
            <a:r>
              <a:rPr lang="en-IE" sz="2200" dirty="0" err="1"/>
              <a:t>analog</a:t>
            </a:r>
            <a:r>
              <a:rPr lang="en-IE" sz="2200" dirty="0"/>
              <a:t>/digital sensors)</a:t>
            </a:r>
          </a:p>
          <a:p>
            <a:pPr lvl="1"/>
            <a:r>
              <a:rPr lang="en-IE" sz="2200" dirty="0"/>
              <a:t>OS on computer have a lot of processing power/software to work on data but can crash and have security vulnerabilities like any computer.</a:t>
            </a:r>
          </a:p>
          <a:p>
            <a:pPr lvl="1"/>
            <a:r>
              <a:rPr lang="en-IE" sz="2200" dirty="0"/>
              <a:t>Use Microcontroller to interface/control sensors and actuators</a:t>
            </a:r>
          </a:p>
          <a:p>
            <a:pPr lvl="1"/>
            <a:r>
              <a:rPr lang="en-IE" sz="2200" dirty="0"/>
              <a:t>Use SBC to process data/connect to other networks and services.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4AC9D81-284F-7337-6314-91A8AB8F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690" r="222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F63B5-3595-109D-B954-5E08221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dirty="0"/>
              <a:t>SBC vs </a:t>
            </a:r>
            <a:r>
              <a:rPr lang="en-IE" dirty="0" err="1"/>
              <a:t>μC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FDE-E1A5-9D5E-3819-E40BE558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E" dirty="0"/>
              <a:t>Single Board Computer (SBC)</a:t>
            </a:r>
          </a:p>
          <a:p>
            <a:pPr lvl="1"/>
            <a:r>
              <a:rPr lang="en-IE" dirty="0"/>
              <a:t>Example: Raspberry Pi</a:t>
            </a:r>
          </a:p>
          <a:p>
            <a:r>
              <a:rPr lang="en-IE" dirty="0"/>
              <a:t>Microcontroller (</a:t>
            </a:r>
            <a:r>
              <a:rPr lang="en-IE" dirty="0" err="1"/>
              <a:t>μC</a:t>
            </a:r>
            <a:r>
              <a:rPr lang="en-IE" dirty="0"/>
              <a:t>)</a:t>
            </a:r>
          </a:p>
          <a:p>
            <a:pPr lvl="1"/>
            <a:r>
              <a:rPr lang="en-IE" dirty="0"/>
              <a:t>Example: Arduino MKR1010 (kind of…)</a:t>
            </a:r>
          </a:p>
          <a:p>
            <a:r>
              <a:rPr lang="en-IE" dirty="0"/>
              <a:t>What are they?</a:t>
            </a:r>
          </a:p>
          <a:p>
            <a:r>
              <a:rPr lang="en-IE" dirty="0"/>
              <a:t>What are key differences?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E90BAF-90BB-5BBC-CD3F-11DA77B0E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1" b="361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75811176-1C09-F774-E099-E806B052C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139" r="10933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A270F-3317-4C3C-A118-35BD2D60920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electronicamade.com/raspberry-pi-2-modelo-b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90EB-1F5A-1E76-DA52-EB4C6D39478A}"/>
              </a:ext>
            </a:extLst>
          </p:cNvPr>
          <p:cNvSpPr txBox="1"/>
          <p:nvPr/>
        </p:nvSpPr>
        <p:spPr>
          <a:xfrm>
            <a:off x="7419343" y="6870700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open-electronics.org/arduino-mkr-wifi-101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CF63-421B-24DA-942A-D4618CCE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What is a Single Board Computer(SBC)?</a:t>
            </a:r>
            <a:endParaRPr lang="en-I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04B3-ADA0-AFC7-C126-2B615CA3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A complete computer on a single board</a:t>
            </a:r>
          </a:p>
          <a:p>
            <a:pPr lvl="1"/>
            <a:r>
              <a:rPr lang="en-GB" sz="2200" dirty="0"/>
              <a:t>CPU, RAM, storage, and I/O ports.</a:t>
            </a:r>
          </a:p>
          <a:p>
            <a:r>
              <a:rPr lang="en-GB" sz="2200" dirty="0"/>
              <a:t>Runs a full-fledged operating system </a:t>
            </a:r>
          </a:p>
          <a:p>
            <a:pPr lvl="1"/>
            <a:r>
              <a:rPr lang="en-GB" sz="2200" dirty="0"/>
              <a:t>Linux distributions</a:t>
            </a:r>
          </a:p>
          <a:p>
            <a:r>
              <a:rPr lang="en-GB" sz="2200" dirty="0"/>
              <a:t>Capable of multitasking, web browsing, and running software applications.</a:t>
            </a:r>
          </a:p>
          <a:p>
            <a:r>
              <a:rPr lang="en-GB" sz="2200" dirty="0"/>
              <a:t>Examples: </a:t>
            </a:r>
            <a:br>
              <a:rPr lang="en-GB" sz="2200" dirty="0"/>
            </a:br>
            <a:endParaRPr lang="en-IE" sz="22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8C61B5A-EE97-DC4E-B846-63BE0155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8693" y="1923669"/>
            <a:ext cx="4014216" cy="301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36A73-F376-650F-46EA-8AB0827A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5062239"/>
            <a:ext cx="2856328" cy="112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4CAA9-8C62-CF22-50E8-37DFDFB65466}"/>
              </a:ext>
            </a:extLst>
          </p:cNvPr>
          <p:cNvSpPr txBox="1"/>
          <p:nvPr/>
        </p:nvSpPr>
        <p:spPr>
          <a:xfrm>
            <a:off x="9884958" y="664063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 dirty="0">
                <a:solidFill>
                  <a:srgbClr val="FFFFFF"/>
                </a:solidFill>
                <a:hlinkClick r:id="rId3" tooltip="https://ibug.io/blog/2019/09/raspberry-pi-4-review-benchma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10A14-E96A-922C-C2BF-5B9B7223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64" y="4871504"/>
            <a:ext cx="1244135" cy="16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B4E-A57A-4FAB-A81C-9ADEE61D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Raspberry 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8F7E-49A3-4B47-98F3-C2604C8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10627052" cy="872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 dirty="0">
                <a:cs typeface="Calibri"/>
              </a:rPr>
              <a:t>Low cost, single board computer</a:t>
            </a:r>
          </a:p>
          <a:p>
            <a:r>
              <a:rPr lang="en-US" sz="2000" dirty="0">
                <a:cs typeface="Calibri"/>
              </a:rPr>
              <a:t>Linux OS</a:t>
            </a:r>
          </a:p>
          <a:p>
            <a:r>
              <a:rPr lang="en-US" sz="2000" dirty="0">
                <a:cs typeface="Calibri"/>
              </a:rPr>
              <a:t>Same features as most laptops/workstations</a:t>
            </a: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68D78931-AB0E-42C0-8B91-D215673B1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" b="-2"/>
          <a:stretch/>
        </p:blipFill>
        <p:spPr>
          <a:xfrm>
            <a:off x="2877772" y="2407491"/>
            <a:ext cx="5456783" cy="374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99BA9-3E72-4D73-98A3-DAAA91BA023F}"/>
              </a:ext>
            </a:extLst>
          </p:cNvPr>
          <p:cNvSpPr txBox="1"/>
          <p:nvPr/>
        </p:nvSpPr>
        <p:spPr>
          <a:xfrm>
            <a:off x="8534396" y="3193212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USB</a:t>
            </a:r>
            <a:r>
              <a:rPr lang="en-US" sz="2800" b="1">
                <a:cs typeface="Calibri"/>
              </a:rPr>
              <a:t> 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46317-6AC6-417A-8BC7-77D504BBC12F}"/>
              </a:ext>
            </a:extLst>
          </p:cNvPr>
          <p:cNvSpPr txBox="1"/>
          <p:nvPr/>
        </p:nvSpPr>
        <p:spPr>
          <a:xfrm>
            <a:off x="8735675" y="51341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RJ45 Ethernet</a:t>
            </a:r>
            <a:endParaRPr lang="en-US" sz="28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84684-84CD-4B34-9D5E-6B362C478360}"/>
              </a:ext>
            </a:extLst>
          </p:cNvPr>
          <p:cNvSpPr txBox="1"/>
          <p:nvPr/>
        </p:nvSpPr>
        <p:spPr>
          <a:xfrm>
            <a:off x="6579068" y="634184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3.5mm audio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F8D5D-2E8E-4E0D-ADCE-6C04E02ED55D}"/>
              </a:ext>
            </a:extLst>
          </p:cNvPr>
          <p:cNvSpPr txBox="1"/>
          <p:nvPr/>
        </p:nvSpPr>
        <p:spPr>
          <a:xfrm>
            <a:off x="3416046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HDMI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5982B-49E8-4230-9F1A-5B786DE5DE50}"/>
              </a:ext>
            </a:extLst>
          </p:cNvPr>
          <p:cNvSpPr txBox="1"/>
          <p:nvPr/>
        </p:nvSpPr>
        <p:spPr>
          <a:xfrm>
            <a:off x="253027" y="386893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LCD Display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3EC6-B858-4905-9E56-81A61301609F}"/>
              </a:ext>
            </a:extLst>
          </p:cNvPr>
          <p:cNvSpPr txBox="1"/>
          <p:nvPr/>
        </p:nvSpPr>
        <p:spPr>
          <a:xfrm>
            <a:off x="1518234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Power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F9B14-7B44-4249-A971-E56E122634FC}"/>
              </a:ext>
            </a:extLst>
          </p:cNvPr>
          <p:cNvSpPr txBox="1"/>
          <p:nvPr/>
        </p:nvSpPr>
        <p:spPr>
          <a:xfrm>
            <a:off x="5615781" y="16979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40 pin GPIO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937CF9-E37D-4435-A90A-74A0F3E8EA38}"/>
              </a:ext>
            </a:extLst>
          </p:cNvPr>
          <p:cNvCxnSpPr/>
          <p:nvPr/>
        </p:nvCxnSpPr>
        <p:spPr>
          <a:xfrm flipH="1" flipV="1">
            <a:off x="8436634" y="3073879"/>
            <a:ext cx="609600" cy="25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685B9-8C41-4FE3-887E-CC429586559E}"/>
              </a:ext>
            </a:extLst>
          </p:cNvPr>
          <p:cNvCxnSpPr>
            <a:cxnSpLocks/>
          </p:cNvCxnSpPr>
          <p:nvPr/>
        </p:nvCxnSpPr>
        <p:spPr>
          <a:xfrm flipH="1">
            <a:off x="8393505" y="3539704"/>
            <a:ext cx="767751" cy="6124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1D395A-5112-4D30-950E-004156614BF5}"/>
              </a:ext>
            </a:extLst>
          </p:cNvPr>
          <p:cNvCxnSpPr>
            <a:cxnSpLocks/>
          </p:cNvCxnSpPr>
          <p:nvPr/>
        </p:nvCxnSpPr>
        <p:spPr>
          <a:xfrm flipH="1" flipV="1">
            <a:off x="8379125" y="5331124"/>
            <a:ext cx="652732" cy="57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B800C-24F2-4E3F-939B-41AA574B9CF0}"/>
              </a:ext>
            </a:extLst>
          </p:cNvPr>
          <p:cNvCxnSpPr>
            <a:cxnSpLocks/>
          </p:cNvCxnSpPr>
          <p:nvPr/>
        </p:nvCxnSpPr>
        <p:spPr>
          <a:xfrm flipH="1" flipV="1">
            <a:off x="6495691" y="6236897"/>
            <a:ext cx="537714" cy="3508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735BB-3B4E-4A34-A1FF-99FB3C1357BC}"/>
              </a:ext>
            </a:extLst>
          </p:cNvPr>
          <p:cNvCxnSpPr>
            <a:cxnSpLocks/>
          </p:cNvCxnSpPr>
          <p:nvPr/>
        </p:nvCxnSpPr>
        <p:spPr>
          <a:xfrm flipH="1" flipV="1">
            <a:off x="4885425" y="6150637"/>
            <a:ext cx="20130" cy="2645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AFBDE-36AB-4887-AED9-0BFCD8A7B508}"/>
              </a:ext>
            </a:extLst>
          </p:cNvPr>
          <p:cNvCxnSpPr>
            <a:cxnSpLocks/>
          </p:cNvCxnSpPr>
          <p:nvPr/>
        </p:nvCxnSpPr>
        <p:spPr>
          <a:xfrm flipV="1">
            <a:off x="2921481" y="6165011"/>
            <a:ext cx="641229" cy="322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B58C4-AE40-4ADE-949C-5B7C60744332}"/>
              </a:ext>
            </a:extLst>
          </p:cNvPr>
          <p:cNvCxnSpPr>
            <a:cxnSpLocks/>
          </p:cNvCxnSpPr>
          <p:nvPr/>
        </p:nvCxnSpPr>
        <p:spPr>
          <a:xfrm flipV="1">
            <a:off x="2562046" y="4123425"/>
            <a:ext cx="411192" cy="34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3E63-089C-4F72-8B74-3FC1502EE61D}"/>
              </a:ext>
            </a:extLst>
          </p:cNvPr>
          <p:cNvCxnSpPr>
            <a:cxnSpLocks/>
          </p:cNvCxnSpPr>
          <p:nvPr/>
        </p:nvCxnSpPr>
        <p:spPr>
          <a:xfrm flipH="1">
            <a:off x="5345502" y="2145102"/>
            <a:ext cx="997789" cy="1955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195D59ED-7032-4D73-AA04-1DD5E28F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37" y="1141113"/>
            <a:ext cx="1800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E4456-CB32-47DE-ACB8-C7181701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IE"/>
              <a:t>What is a Microcontroller?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D137-0E5D-863A-AE17-317AC159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GB" sz="1700"/>
              <a:t>A compact circuit designed for specific operations in embedded systems.</a:t>
            </a:r>
          </a:p>
          <a:p>
            <a:r>
              <a:rPr lang="en-GB" sz="1700"/>
              <a:t>Contains a CPU, small RAM, storage, and operates without a full OS.</a:t>
            </a:r>
          </a:p>
          <a:p>
            <a:r>
              <a:rPr lang="en-GB" sz="1700"/>
              <a:t>Executes pre-programmed tasks, ideal for hardware interactions.</a:t>
            </a:r>
          </a:p>
          <a:p>
            <a:r>
              <a:rPr lang="en-GB" sz="1700"/>
              <a:t>Example: </a:t>
            </a:r>
          </a:p>
          <a:p>
            <a:pPr lvl="1"/>
            <a:r>
              <a:rPr lang="en-GB" sz="1700"/>
              <a:t>Automated Plant Watering System: An Arduino reads soil moisture levels and automatically waters a plant when it gets too dry.</a:t>
            </a:r>
            <a:endParaRPr lang="en-IE" sz="1700"/>
          </a:p>
        </p:txBody>
      </p:sp>
      <p:pic>
        <p:nvPicPr>
          <p:cNvPr id="2050" name="Picture 2" descr="Arduino Opla used in OKdo home brewery beer project">
            <a:extLst>
              <a:ext uri="{FF2B5EF4-FFF2-40B4-BE49-F238E27FC236}">
                <a16:creationId xmlns:a16="http://schemas.microsoft.com/office/drawing/2014/main" id="{634E19A2-997A-8E27-A546-67793ED5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3849" b="-4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42B36666-BE17-87F3-54D1-AC39E46FC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13" r="11076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black square electronic device with silver metal tips&#10;&#10;Description automatically generated with medium confidence">
            <a:extLst>
              <a:ext uri="{FF2B5EF4-FFF2-40B4-BE49-F238E27FC236}">
                <a16:creationId xmlns:a16="http://schemas.microsoft.com/office/drawing/2014/main" id="{222E2FA0-0C30-329D-C97F-3A0FB22866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835" r="14705" b="-5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3A56E-34EF-CD26-904E-891F2A354125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4" tooltip="https://jpralves.net/post/2021/03/11/arduino-watering-system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4378-66F5-F4DF-812E-3195BCD09EDD}"/>
              </a:ext>
            </a:extLst>
          </p:cNvPr>
          <p:cNvSpPr txBox="1"/>
          <p:nvPr/>
        </p:nvSpPr>
        <p:spPr>
          <a:xfrm>
            <a:off x="7400107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6" tooltip="https://www.pngall.com/microcontroller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 connected to a wire">
            <a:extLst>
              <a:ext uri="{FF2B5EF4-FFF2-40B4-BE49-F238E27FC236}">
                <a16:creationId xmlns:a16="http://schemas.microsoft.com/office/drawing/2014/main" id="{0CCA915B-56F8-3798-D831-C952F3853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3" b="703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ADC9C-451F-D83E-52F1-7DD0581E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 dirty="0"/>
              <a:t>Arduino </a:t>
            </a:r>
            <a:r>
              <a:rPr lang="en-IE" sz="4000"/>
              <a:t>wifi</a:t>
            </a:r>
            <a:r>
              <a:rPr lang="en-IE" sz="4000" dirty="0"/>
              <a:t> MKR1010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231-967E-7D72-490C-B3E437D5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E" sz="2000" dirty="0"/>
              <a:t>Powerful  </a:t>
            </a:r>
            <a:r>
              <a:rPr lang="el-GR" sz="2000" dirty="0"/>
              <a:t>μ</a:t>
            </a:r>
            <a:r>
              <a:rPr lang="en-IE" sz="2000" dirty="0"/>
              <a:t>C platform</a:t>
            </a:r>
          </a:p>
          <a:p>
            <a:r>
              <a:rPr lang="en-IE" sz="2000" dirty="0"/>
              <a:t>IoT and network connectivity focused</a:t>
            </a:r>
          </a:p>
          <a:p>
            <a:pPr lvl="1"/>
            <a:r>
              <a:rPr lang="en-IE" sz="2000" dirty="0"/>
              <a:t>Good for networking modules!!!</a:t>
            </a:r>
          </a:p>
          <a:p>
            <a:r>
              <a:rPr lang="en-IE" sz="2000" dirty="0"/>
              <a:t> Open source</a:t>
            </a:r>
          </a:p>
          <a:p>
            <a:r>
              <a:rPr lang="en-IE" sz="2000" dirty="0"/>
              <a:t>Large online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E9E1-0C21-0835-D5DF-BD24225B6FC4}"/>
              </a:ext>
            </a:extLst>
          </p:cNvPr>
          <p:cNvSpPr txBox="1"/>
          <p:nvPr/>
        </p:nvSpPr>
        <p:spPr>
          <a:xfrm>
            <a:off x="975190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mauroalfieri.it/elettronica/mkr1010-e-ink-ep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15C-05EC-72F1-76CD-0D42892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116-E1FE-AC69-433A-FBEDDC2D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b="1" dirty="0"/>
              <a:t>Power Consumption: </a:t>
            </a:r>
            <a:r>
              <a:rPr lang="en-IE" dirty="0"/>
              <a:t>Arduino is more energy-efficient than Raspberry Pi.</a:t>
            </a:r>
          </a:p>
          <a:p>
            <a:r>
              <a:rPr lang="en-IE" b="1" dirty="0"/>
              <a:t>Complexity:</a:t>
            </a:r>
            <a:r>
              <a:rPr lang="en-IE" dirty="0"/>
              <a:t> Raspberry Pi can handle intricate tasks due to its robust CPU architecture, memory resources and OS.</a:t>
            </a:r>
          </a:p>
          <a:p>
            <a:r>
              <a:rPr lang="en-IE" b="1" dirty="0"/>
              <a:t>Boot Time: </a:t>
            </a:r>
            <a:r>
              <a:rPr lang="en-IE" dirty="0"/>
              <a:t>Arduino starts nearly instantly, while Raspberry Pi requires boot-up time(like your laptop).</a:t>
            </a:r>
          </a:p>
          <a:p>
            <a:r>
              <a:rPr lang="en-IE" b="1" dirty="0"/>
              <a:t>Cost:</a:t>
            </a:r>
            <a:r>
              <a:rPr lang="en-IE" dirty="0"/>
              <a:t> </a:t>
            </a:r>
            <a:r>
              <a:rPr lang="en-GB" dirty="0"/>
              <a:t>Microcontrollers are generally cheaper than SBCs.</a:t>
            </a:r>
            <a:br>
              <a:rPr lang="en-GB" dirty="0"/>
            </a:br>
            <a:endParaRPr lang="en-GB" dirty="0"/>
          </a:p>
          <a:p>
            <a:pPr lvl="1"/>
            <a:endParaRPr lang="en-GB" dirty="0"/>
          </a:p>
          <a:p>
            <a:r>
              <a:rPr lang="en-IE" b="1" dirty="0"/>
              <a:t>Development: </a:t>
            </a:r>
            <a:r>
              <a:rPr lang="en-IE" dirty="0"/>
              <a:t>Raspberry Pi offers a typical Operating System and desktop-like environment, whereas Arduino requires external coding and uploading.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D85CB-E287-D838-392D-206EF43B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93" y="3834459"/>
            <a:ext cx="2475372" cy="12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0299-98DC-8C59-8C1E-DA3CE8C2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9C1-E230-5FB2-B420-102C204C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b="1" dirty="0"/>
              <a:t>Real-time</a:t>
            </a:r>
            <a:r>
              <a:rPr lang="en-IE" dirty="0"/>
              <a:t>: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Microcontrollers are generally designed to perform specific tasks without the overhead of an operating system.</a:t>
            </a:r>
          </a:p>
          <a:p>
            <a:pPr lvl="1"/>
            <a:r>
              <a:rPr lang="en-IE" dirty="0"/>
              <a:t>Microcontrollers loop continuously waiting for input from sensor the react immediately.</a:t>
            </a:r>
          </a:p>
          <a:p>
            <a:pPr lvl="1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Real-time operation: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guarantee a task is executed in a predictable time frame.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use “interrupt” handlers to achieve this.  Triggered by a sensor input(e.g. tilt sensor in car) 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SBCs generally run full-fledged operating systems like Linux, 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have varying response times due to task scheduling and other processes running in the background.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Microcontrollers can operate in Real-time, SBCs do not. </a:t>
            </a:r>
            <a:endParaRPr lang="en-IE" b="1" dirty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634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C0E-1297-B22A-C775-D75698F0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E" sz="5400"/>
              <a:t>Which one???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F81E-8EB3-F5A2-194E-89A39BF3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b="1" dirty="0"/>
              <a:t>Task Simplicity: </a:t>
            </a:r>
          </a:p>
          <a:p>
            <a:pPr lvl="1"/>
            <a:r>
              <a:rPr lang="en-GB" sz="1500" dirty="0"/>
              <a:t>Use Arduino for simpler, hardware-focused tasks. </a:t>
            </a:r>
          </a:p>
          <a:p>
            <a:pPr lvl="1"/>
            <a:r>
              <a:rPr lang="en-GB" sz="1500" dirty="0"/>
              <a:t>Use Raspberry Pi for complex tasks or when a full OS is beneficial (e.g. image processing, DB I/O).</a:t>
            </a:r>
          </a:p>
          <a:p>
            <a:r>
              <a:rPr lang="en-GB" sz="1500" b="1" dirty="0"/>
              <a:t>Power Constraints: </a:t>
            </a:r>
            <a:r>
              <a:rPr lang="en-GB" sz="1500" dirty="0"/>
              <a:t>For battery-operated or energy-efficient systems, Arduino is often a better choice.</a:t>
            </a:r>
          </a:p>
          <a:p>
            <a:r>
              <a:rPr lang="en-GB" sz="1500" b="1" dirty="0"/>
              <a:t>Integration: </a:t>
            </a:r>
            <a:r>
              <a:rPr lang="en-GB" sz="1500" dirty="0"/>
              <a:t>Raspberry Pi is ideal for projects that need internet connectivity, computation &amp; processing, or integration with complex software.</a:t>
            </a:r>
          </a:p>
          <a:p>
            <a:r>
              <a:rPr lang="en-GB" sz="1500" b="1" dirty="0"/>
              <a:t>Budget: </a:t>
            </a:r>
            <a:r>
              <a:rPr lang="en-GB" sz="1500" dirty="0"/>
              <a:t>Consider cost implications, especially for large scale or commercial projects.</a:t>
            </a:r>
            <a:endParaRPr lang="en-IE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DD8043-9ABB-6A90-6930-8DC919A2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9048" y="694711"/>
            <a:ext cx="5458968" cy="546857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E813E4-5E77-6939-F149-CB8C62316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07203" y="3153085"/>
            <a:ext cx="1500724" cy="150072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A2460A-A255-933A-5367-EEDB2284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85880" y="3661338"/>
            <a:ext cx="1506494" cy="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1098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 Theme</vt:lpstr>
      <vt:lpstr>Single Board Computers vs Microcontrollers</vt:lpstr>
      <vt:lpstr>SBC vs μC</vt:lpstr>
      <vt:lpstr>What is a Single Board Computer(SBC)?</vt:lpstr>
      <vt:lpstr>Raspberry Pi</vt:lpstr>
      <vt:lpstr>What is a Microcontroller?</vt:lpstr>
      <vt:lpstr>Arduino wifi MKR1010</vt:lpstr>
      <vt:lpstr>SBCs vs. Microcontrollers Key Differences</vt:lpstr>
      <vt:lpstr>SBCs vs. Microcontrollers Key Differences</vt:lpstr>
      <vt:lpstr>Which one???</vt:lpstr>
      <vt:lpstr>Example Use Case1: ABS</vt:lpstr>
      <vt:lpstr>Example Use Case1: ABS</vt:lpstr>
      <vt:lpstr>Example Use Case2: Licence Plate Recognition (LPR) </vt:lpstr>
      <vt:lpstr>Example Use Case2: Licence Plate Recognition (LPR) </vt:lpstr>
      <vt:lpstr>Can you use both together?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Board Computers vs Microcontrollers</dc:title>
  <dc:creator>Frank X Walsh</dc:creator>
  <cp:lastModifiedBy>Frank X Walsh</cp:lastModifiedBy>
  <cp:revision>3</cp:revision>
  <dcterms:created xsi:type="dcterms:W3CDTF">2023-10-26T08:38:17Z</dcterms:created>
  <dcterms:modified xsi:type="dcterms:W3CDTF">2023-10-31T13:10:18Z</dcterms:modified>
</cp:coreProperties>
</file>